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9" r:id="rId5"/>
    <p:sldId id="263" r:id="rId6"/>
    <p:sldId id="264" r:id="rId7"/>
    <p:sldId id="266" r:id="rId8"/>
    <p:sldId id="267" r:id="rId9"/>
    <p:sldId id="268" r:id="rId10"/>
    <p:sldId id="269" r:id="rId11"/>
    <p:sldId id="270" r:id="rId12"/>
    <p:sldId id="271" r:id="rId13"/>
    <p:sldId id="272" r:id="rId14"/>
    <p:sldId id="265"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86" y="-1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6E91B0-5988-4A4F-8B22-1795CD0C8CF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FF26D-F8DE-404E-B5A1-209C53CBE7B9}" type="datetimeFigureOut">
              <a:rPr lang="fr-FR" smtClean="0"/>
              <a:pPr/>
              <a:t>07/03/2023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6E91B0-5988-4A4F-8B22-1795CD0C8CF3}"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education.meteofrance.fr/lycee/animations/utiliser-les-animations-en-classe/fiche-pedagogique-comment-se-forme-une-tempe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4800" b="1" dirty="0">
                <a:solidFill>
                  <a:srgbClr val="FF0000"/>
                </a:solidFill>
              </a:rPr>
              <a:t>Phénomènes Dangereux</a:t>
            </a:r>
            <a:br>
              <a:rPr lang="fr-FR" sz="4800" b="1" dirty="0">
                <a:solidFill>
                  <a:srgbClr val="FF0000"/>
                </a:solidFill>
              </a:rPr>
            </a:br>
            <a:endParaRPr lang="fr-FR" sz="4800" b="1" dirty="0">
              <a:solidFill>
                <a:srgbClr val="FF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I. Brumes et Brouillards</a:t>
            </a:r>
          </a:p>
        </p:txBody>
      </p:sp>
      <p:sp>
        <p:nvSpPr>
          <p:cNvPr id="3" name="Espace réservé du contenu 2"/>
          <p:cNvSpPr>
            <a:spLocks noGrp="1"/>
          </p:cNvSpPr>
          <p:nvPr>
            <p:ph idx="1"/>
          </p:nvPr>
        </p:nvSpPr>
        <p:spPr/>
        <p:txBody>
          <a:bodyPr/>
          <a:lstStyle/>
          <a:p>
            <a:r>
              <a:rPr lang="fr-FR" dirty="0">
                <a:solidFill>
                  <a:srgbClr val="00B050"/>
                </a:solidFill>
              </a:rPr>
              <a:t>I.1. Quelle est la différence entre la brume et le brouillard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a:t>BRUME	BROUILLARD</a:t>
            </a:r>
            <a:r>
              <a:rPr lang="fr-FR" dirty="0"/>
              <a:t/>
            </a:r>
            <a:br>
              <a:rPr lang="fr-FR" dirty="0"/>
            </a:br>
            <a:r>
              <a:rPr lang="en-US" dirty="0"/>
              <a:t/>
            </a:r>
            <a:br>
              <a:rPr lang="en-US" dirty="0"/>
            </a:br>
            <a:r>
              <a:rPr lang="en-US" dirty="0"/>
              <a:t> </a:t>
            </a:r>
            <a:r>
              <a:rPr lang="fr-FR" dirty="0"/>
              <a:t/>
            </a:r>
            <a:br>
              <a:rPr lang="fr-FR" dirty="0"/>
            </a:br>
            <a:r>
              <a:rPr lang="en-US" dirty="0"/>
              <a:t> </a:t>
            </a:r>
            <a:r>
              <a:rPr lang="fr-FR" dirty="0"/>
              <a:t/>
            </a:r>
            <a:br>
              <a:rPr lang="fr-FR" dirty="0"/>
            </a:br>
            <a:r>
              <a:rPr lang="en-US" b="1" u="heavy" dirty="0"/>
              <a:t>Brume</a:t>
            </a:r>
            <a:r>
              <a:rPr lang="en-US" b="1" dirty="0"/>
              <a:t>	 </a:t>
            </a:r>
            <a:r>
              <a:rPr lang="fr-FR" b="1" dirty="0"/>
              <a:t/>
            </a:r>
            <a:br>
              <a:rPr lang="fr-FR" b="1" dirty="0"/>
            </a:br>
            <a:r>
              <a:rPr lang="en-US" dirty="0"/>
              <a:t> </a:t>
            </a:r>
            <a:r>
              <a:rPr lang="fr-FR" dirty="0"/>
              <a:t/>
            </a:r>
            <a:br>
              <a:rPr lang="fr-FR" dirty="0"/>
            </a:br>
            <a:r>
              <a:rPr lang="fr-FR" b="1" dirty="0"/>
              <a:t/>
            </a:r>
            <a:br>
              <a:rPr lang="fr-FR" b="1" dirty="0"/>
            </a:br>
            <a:endParaRPr lang="fr-FR" dirty="0"/>
          </a:p>
        </p:txBody>
      </p:sp>
      <p:sp>
        <p:nvSpPr>
          <p:cNvPr id="3" name="Espace réservé du contenu 2"/>
          <p:cNvSpPr>
            <a:spLocks noGrp="1"/>
          </p:cNvSpPr>
          <p:nvPr>
            <p:ph idx="1"/>
          </p:nvPr>
        </p:nvSpPr>
        <p:spPr/>
        <p:txBody>
          <a:bodyPr/>
          <a:lstStyle/>
          <a:p>
            <a:r>
              <a:rPr lang="fr-FR" dirty="0"/>
              <a:t>Suspension dans l'atmosphère de microscopiques gouttelettes d'eau, réduisant la</a:t>
            </a:r>
            <a:br>
              <a:rPr lang="fr-FR" dirty="0"/>
            </a:br>
            <a:r>
              <a:rPr lang="fr-FR" b="1" dirty="0"/>
              <a:t>visibilité entre 1 km et 5 km</a:t>
            </a:r>
            <a:r>
              <a:rPr lang="fr-FR" dirty="0"/>
              <a:t>.</a:t>
            </a:r>
          </a:p>
        </p:txBody>
      </p:sp>
      <p:pic>
        <p:nvPicPr>
          <p:cNvPr id="1026" name="Picture 2"/>
          <p:cNvPicPr>
            <a:picLocks noChangeAspect="1" noChangeArrowheads="1"/>
          </p:cNvPicPr>
          <p:nvPr/>
        </p:nvPicPr>
        <p:blipFill>
          <a:blip r:embed="rId2" cstate="print"/>
          <a:srcRect/>
          <a:stretch>
            <a:fillRect/>
          </a:stretch>
        </p:blipFill>
        <p:spPr bwMode="auto">
          <a:xfrm>
            <a:off x="6156176" y="256872"/>
            <a:ext cx="1584176" cy="69890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heavy" dirty="0"/>
              <a:t>Brouillard</a:t>
            </a:r>
            <a:r>
              <a:rPr lang="fr-FR" b="1" dirty="0"/>
              <a:t>	</a:t>
            </a:r>
            <a:r>
              <a:rPr lang="en-US" b="1" dirty="0"/>
              <a:t> </a:t>
            </a:r>
            <a:r>
              <a:rPr lang="fr-FR" dirty="0"/>
              <a:t> </a:t>
            </a:r>
          </a:p>
        </p:txBody>
      </p:sp>
      <p:sp>
        <p:nvSpPr>
          <p:cNvPr id="3" name="Espace réservé du contenu 2"/>
          <p:cNvSpPr>
            <a:spLocks noGrp="1"/>
          </p:cNvSpPr>
          <p:nvPr>
            <p:ph idx="1"/>
          </p:nvPr>
        </p:nvSpPr>
        <p:spPr/>
        <p:txBody>
          <a:bodyPr>
            <a:normAutofit fontScale="92500" lnSpcReduction="20000"/>
          </a:bodyPr>
          <a:lstStyle/>
          <a:p>
            <a:r>
              <a:rPr lang="fr-FR" dirty="0"/>
              <a:t>Suspension dans l'atmosphère de petites gouttelettes d'eau ou cristaux de glace, réduisant la </a:t>
            </a:r>
            <a:r>
              <a:rPr lang="fr-FR" b="1" dirty="0"/>
              <a:t>visibilité à moins de 1 km</a:t>
            </a:r>
            <a:r>
              <a:rPr lang="fr-FR" dirty="0"/>
              <a:t>.</a:t>
            </a:r>
          </a:p>
          <a:p>
            <a:endParaRPr lang="fr-FR" dirty="0"/>
          </a:p>
          <a:p>
            <a:endParaRPr lang="fr-FR" dirty="0"/>
          </a:p>
          <a:p>
            <a:endParaRPr lang="fr-FR" dirty="0"/>
          </a:p>
          <a:p>
            <a:r>
              <a:rPr lang="fr-FR" dirty="0"/>
              <a:t>Pour se former, le brouillard nécessite un taux d'humidité maximum de 100%, permettant la condensation de la vapeur d'eau.</a:t>
            </a:r>
          </a:p>
          <a:p>
            <a:r>
              <a:rPr lang="fr-FR" dirty="0"/>
              <a:t>Il existe plusieurs types de brouillard</a:t>
            </a:r>
          </a:p>
          <a:p>
            <a:endParaRPr lang="fr-FR" dirty="0"/>
          </a:p>
        </p:txBody>
      </p:sp>
      <p:pic>
        <p:nvPicPr>
          <p:cNvPr id="2050" name="Picture 2"/>
          <p:cNvPicPr>
            <a:picLocks noChangeAspect="1" noChangeArrowheads="1"/>
          </p:cNvPicPr>
          <p:nvPr/>
        </p:nvPicPr>
        <p:blipFill>
          <a:blip r:embed="rId2" cstate="print"/>
          <a:srcRect/>
          <a:stretch>
            <a:fillRect/>
          </a:stretch>
        </p:blipFill>
        <p:spPr bwMode="auto">
          <a:xfrm>
            <a:off x="6012160" y="562060"/>
            <a:ext cx="864096" cy="585356"/>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stretch>
            <a:fillRect/>
          </a:stretch>
        </p:blipFill>
        <p:spPr>
          <a:xfrm>
            <a:off x="3923928" y="4365104"/>
            <a:ext cx="4160171" cy="2253426"/>
          </a:xfrm>
          <a:prstGeom prst="rect">
            <a:avLst/>
          </a:prstGeom>
        </p:spPr>
      </p:pic>
      <p:sp>
        <p:nvSpPr>
          <p:cNvPr id="2" name="Titre 1"/>
          <p:cNvSpPr>
            <a:spLocks noGrp="1"/>
          </p:cNvSpPr>
          <p:nvPr>
            <p:ph type="title"/>
          </p:nvPr>
        </p:nvSpPr>
        <p:spPr/>
        <p:txBody>
          <a:bodyPr/>
          <a:lstStyle/>
          <a:p>
            <a:r>
              <a:rPr lang="fr-FR" b="1" dirty="0">
                <a:solidFill>
                  <a:srgbClr val="00B050"/>
                </a:solidFill>
              </a:rPr>
              <a:t>I.2. Le brouillard d'advection:</a:t>
            </a:r>
            <a:endParaRPr lang="fr-FR" dirty="0">
              <a:solidFill>
                <a:srgbClr val="00B050"/>
              </a:solidFill>
            </a:endParaRPr>
          </a:p>
        </p:txBody>
      </p:sp>
      <p:sp>
        <p:nvSpPr>
          <p:cNvPr id="3" name="Espace réservé du contenu 2"/>
          <p:cNvSpPr>
            <a:spLocks noGrp="1"/>
          </p:cNvSpPr>
          <p:nvPr>
            <p:ph idx="1"/>
          </p:nvPr>
        </p:nvSpPr>
        <p:spPr>
          <a:xfrm>
            <a:off x="179512" y="1268760"/>
            <a:ext cx="8229600" cy="3484984"/>
          </a:xfrm>
        </p:spPr>
        <p:txBody>
          <a:bodyPr>
            <a:normAutofit lnSpcReduction="10000"/>
          </a:bodyPr>
          <a:lstStyle/>
          <a:p>
            <a:pPr marL="0" indent="0">
              <a:buNone/>
            </a:pPr>
            <a:r>
              <a:rPr lang="fr-FR" b="1" dirty="0" err="1"/>
              <a:t>Lorqu'une</a:t>
            </a:r>
            <a:r>
              <a:rPr lang="fr-FR" b="1" dirty="0"/>
              <a:t> masse d'air chaud et humide se refroidit par contact avec une surface froide (par exemple en bord de mer lorsqu'un vent faible apporte de l'humidité vers les terres plus froides). Ce type de brouillard est souvent tenace même si la visibilité n'est pas particulièrement réduite.</a:t>
            </a:r>
            <a:endParaRPr lang="fr-FR" dirty="0"/>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50"/>
                </a:solidFill>
              </a:rPr>
              <a:t>I.2. Le brouillard d'évaporation:</a:t>
            </a:r>
            <a:endParaRPr lang="fr-FR" dirty="0">
              <a:solidFill>
                <a:srgbClr val="00B050"/>
              </a:solidFill>
            </a:endParaRPr>
          </a:p>
        </p:txBody>
      </p:sp>
      <p:sp>
        <p:nvSpPr>
          <p:cNvPr id="3" name="Espace réservé du contenu 2"/>
          <p:cNvSpPr>
            <a:spLocks noGrp="1"/>
          </p:cNvSpPr>
          <p:nvPr>
            <p:ph idx="1"/>
          </p:nvPr>
        </p:nvSpPr>
        <p:spPr>
          <a:xfrm>
            <a:off x="457200" y="1600201"/>
            <a:ext cx="8291264" cy="3556992"/>
          </a:xfrm>
        </p:spPr>
        <p:txBody>
          <a:bodyPr>
            <a:normAutofit/>
          </a:bodyPr>
          <a:lstStyle/>
          <a:p>
            <a:r>
              <a:rPr lang="fr-FR" b="1" dirty="0"/>
              <a:t> lorsque de l'air froid s'humidifie au contact de surface chaude et humide (par exemple au-dessus des fleuves ou des lacs lorsque la température de l'eau est plus élevée que celle de l'air). Ce type de brouillard n'est pas très dense et il se présente souvent sous la forme de bancs.</a:t>
            </a:r>
            <a:endParaRPr lang="fr-FR" dirty="0"/>
          </a:p>
          <a:p>
            <a:endParaRPr lang="fr-FR" dirty="0"/>
          </a:p>
        </p:txBody>
      </p:sp>
      <p:pic>
        <p:nvPicPr>
          <p:cNvPr id="4" name="Image 3"/>
          <p:cNvPicPr>
            <a:picLocks noChangeAspect="1"/>
          </p:cNvPicPr>
          <p:nvPr/>
        </p:nvPicPr>
        <p:blipFill>
          <a:blip r:embed="rId2" cstate="print"/>
          <a:stretch>
            <a:fillRect/>
          </a:stretch>
        </p:blipFill>
        <p:spPr>
          <a:xfrm>
            <a:off x="5220072" y="4599980"/>
            <a:ext cx="3528392" cy="19290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00B050"/>
                </a:solidFill>
              </a:rPr>
              <a:t>I.3.</a:t>
            </a:r>
            <a:r>
              <a:rPr lang="fr-FR" b="1" dirty="0">
                <a:solidFill>
                  <a:srgbClr val="00B050"/>
                </a:solidFill>
              </a:rPr>
              <a:t> Le brouillard de rayonnement: </a:t>
            </a:r>
            <a:endParaRPr lang="fr-FR" dirty="0">
              <a:solidFill>
                <a:srgbClr val="00B050"/>
              </a:solidFill>
            </a:endParaRPr>
          </a:p>
        </p:txBody>
      </p:sp>
      <p:sp>
        <p:nvSpPr>
          <p:cNvPr id="3" name="Espace réservé du contenu 2"/>
          <p:cNvSpPr>
            <a:spLocks noGrp="1"/>
          </p:cNvSpPr>
          <p:nvPr>
            <p:ph idx="1"/>
          </p:nvPr>
        </p:nvSpPr>
        <p:spPr>
          <a:xfrm>
            <a:off x="457200" y="1600201"/>
            <a:ext cx="8229600" cy="3556992"/>
          </a:xfrm>
        </p:spPr>
        <p:txBody>
          <a:bodyPr>
            <a:normAutofit/>
          </a:bodyPr>
          <a:lstStyle/>
          <a:p>
            <a:pPr marL="0" indent="0">
              <a:buNone/>
            </a:pPr>
            <a:r>
              <a:rPr lang="fr-FR" b="1" dirty="0"/>
              <a:t>Lorsque la baisse de la température en cours de nuit refroidit la masse d'air, d'où condensation. Il nécessite un ciel peu nuageux et un vent faible, et des surfaces dégagées ( champs, clairières dans une forêt, extérieurs des villes). Il se présente sous forme de bancs mais peut aussi se généraliser à de grandes étendues.</a:t>
            </a:r>
            <a:endParaRPr lang="fr-FR" dirty="0"/>
          </a:p>
          <a:p>
            <a:endParaRPr lang="fr-FR" dirty="0"/>
          </a:p>
        </p:txBody>
      </p:sp>
      <p:pic>
        <p:nvPicPr>
          <p:cNvPr id="4" name="Image 3"/>
          <p:cNvPicPr>
            <a:picLocks noChangeAspect="1"/>
          </p:cNvPicPr>
          <p:nvPr/>
        </p:nvPicPr>
        <p:blipFill>
          <a:blip r:embed="rId2" cstate="print"/>
          <a:stretch>
            <a:fillRect/>
          </a:stretch>
        </p:blipFill>
        <p:spPr>
          <a:xfrm>
            <a:off x="5645883" y="5013176"/>
            <a:ext cx="3259187" cy="18448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50"/>
                </a:solidFill>
              </a:rPr>
              <a:t>I.4. Le brouillard de mélange</a:t>
            </a:r>
            <a:endParaRPr lang="fr-FR" dirty="0">
              <a:solidFill>
                <a:srgbClr val="00B050"/>
              </a:solidFill>
            </a:endParaRPr>
          </a:p>
        </p:txBody>
      </p:sp>
      <p:sp>
        <p:nvSpPr>
          <p:cNvPr id="3" name="Espace réservé du contenu 2"/>
          <p:cNvSpPr>
            <a:spLocks noGrp="1"/>
          </p:cNvSpPr>
          <p:nvPr>
            <p:ph idx="1"/>
          </p:nvPr>
        </p:nvSpPr>
        <p:spPr>
          <a:xfrm>
            <a:off x="457200" y="1628801"/>
            <a:ext cx="8229600" cy="3960440"/>
          </a:xfrm>
        </p:spPr>
        <p:txBody>
          <a:bodyPr>
            <a:normAutofit lnSpcReduction="10000"/>
          </a:bodyPr>
          <a:lstStyle/>
          <a:p>
            <a:pPr marL="0" indent="0">
              <a:buNone/>
            </a:pPr>
            <a:r>
              <a:rPr lang="fr-FR" dirty="0"/>
              <a:t>Se produit par le refroidissement d'une masse d’air chaud par mélange avec une masse d'air plus froid. Ce processus est assez limité car plusieurs conditions sont indispensables: un brassage important des deux masses d'air, un fort écart de température entre les masses d'air et une forte humidité. Ce type de brouillard est plutôt rare et peu dense.</a:t>
            </a:r>
          </a:p>
          <a:p>
            <a:endParaRPr lang="fr-FR" dirty="0"/>
          </a:p>
        </p:txBody>
      </p:sp>
      <p:pic>
        <p:nvPicPr>
          <p:cNvPr id="4" name="Image 3"/>
          <p:cNvPicPr>
            <a:picLocks noChangeAspect="1"/>
          </p:cNvPicPr>
          <p:nvPr/>
        </p:nvPicPr>
        <p:blipFill>
          <a:blip r:embed="rId2" cstate="print"/>
          <a:stretch>
            <a:fillRect/>
          </a:stretch>
        </p:blipFill>
        <p:spPr>
          <a:xfrm>
            <a:off x="5076056" y="4797152"/>
            <a:ext cx="3180953" cy="18219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50"/>
                </a:solidFill>
              </a:rPr>
              <a:t>I.5. Le brouillard de détente:</a:t>
            </a:r>
            <a:endParaRPr lang="fr-FR" dirty="0">
              <a:solidFill>
                <a:srgbClr val="00B050"/>
              </a:solidFill>
            </a:endParaRPr>
          </a:p>
        </p:txBody>
      </p:sp>
      <p:sp>
        <p:nvSpPr>
          <p:cNvPr id="3" name="Espace réservé du contenu 2"/>
          <p:cNvSpPr>
            <a:spLocks noGrp="1"/>
          </p:cNvSpPr>
          <p:nvPr>
            <p:ph idx="1"/>
          </p:nvPr>
        </p:nvSpPr>
        <p:spPr>
          <a:xfrm>
            <a:off x="457200" y="1600201"/>
            <a:ext cx="8229600" cy="3124944"/>
          </a:xfrm>
        </p:spPr>
        <p:txBody>
          <a:bodyPr/>
          <a:lstStyle/>
          <a:p>
            <a:pPr marL="0" indent="0">
              <a:buNone/>
            </a:pPr>
            <a:r>
              <a:rPr lang="fr-FR" dirty="0"/>
              <a:t>Une masse d'air humide se soulève et se refroidit, par exemple d'une vallée vers une colline, d'où la condensation de la vapeur d'eau. C'est ce même phénomène qui est constaté dans le goulot lorsque l'on débouche une bouteille de champagne...</a:t>
            </a:r>
          </a:p>
          <a:p>
            <a:endParaRPr lang="fr-FR" dirty="0"/>
          </a:p>
        </p:txBody>
      </p:sp>
      <p:pic>
        <p:nvPicPr>
          <p:cNvPr id="4" name="Image 3"/>
          <p:cNvPicPr>
            <a:picLocks noChangeAspect="1"/>
          </p:cNvPicPr>
          <p:nvPr/>
        </p:nvPicPr>
        <p:blipFill>
          <a:blip r:embed="rId2" cstate="print"/>
          <a:stretch>
            <a:fillRect/>
          </a:stretch>
        </p:blipFill>
        <p:spPr>
          <a:xfrm>
            <a:off x="4924381" y="4005064"/>
            <a:ext cx="3771567" cy="21602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II. Givrage</a:t>
            </a: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00B050"/>
                </a:solidFill>
              </a:rPr>
              <a:t>II.1. Où y a t il un risque de rencontrer du givrage ?</a:t>
            </a:r>
          </a:p>
        </p:txBody>
      </p:sp>
      <p:sp>
        <p:nvSpPr>
          <p:cNvPr id="3" name="Espace réservé du contenu 2"/>
          <p:cNvSpPr>
            <a:spLocks noGrp="1"/>
          </p:cNvSpPr>
          <p:nvPr>
            <p:ph idx="1"/>
          </p:nvPr>
        </p:nvSpPr>
        <p:spPr/>
        <p:txBody>
          <a:bodyPr>
            <a:normAutofit/>
          </a:bodyPr>
          <a:lstStyle/>
          <a:p>
            <a:r>
              <a:rPr lang="fr-FR" dirty="0"/>
              <a:t>Dans la plupart des nuages lorsque ceux-ci sont à une température négative et plus particulièrement dans les nuages instables. </a:t>
            </a:r>
          </a:p>
          <a:p>
            <a:endParaRPr lang="fr-FR" dirty="0"/>
          </a:p>
          <a:p>
            <a:r>
              <a:rPr lang="fr-FR" dirty="0"/>
              <a:t>Dans de la  pluie surfondue liée à un front.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00B050"/>
                </a:solidFill>
              </a:rPr>
              <a:t>II.2. Quelles sont les parties de l’avion qui givrent le plus ?</a:t>
            </a:r>
          </a:p>
        </p:txBody>
      </p:sp>
      <p:sp>
        <p:nvSpPr>
          <p:cNvPr id="3" name="Espace réservé du contenu 2"/>
          <p:cNvSpPr>
            <a:spLocks noGrp="1"/>
          </p:cNvSpPr>
          <p:nvPr>
            <p:ph idx="1"/>
          </p:nvPr>
        </p:nvSpPr>
        <p:spPr/>
        <p:txBody>
          <a:bodyPr/>
          <a:lstStyle/>
          <a:p>
            <a:r>
              <a:rPr lang="fr-FR" dirty="0"/>
              <a:t>Ce sont celles qui sont directement exposées au vent relatif .</a:t>
            </a:r>
          </a:p>
        </p:txBody>
      </p:sp>
      <p:pic>
        <p:nvPicPr>
          <p:cNvPr id="1026" name="Picture 2"/>
          <p:cNvPicPr>
            <a:picLocks noChangeAspect="1" noChangeArrowheads="1"/>
          </p:cNvPicPr>
          <p:nvPr/>
        </p:nvPicPr>
        <p:blipFill>
          <a:blip r:embed="rId2" cstate="print"/>
          <a:srcRect/>
          <a:stretch>
            <a:fillRect/>
          </a:stretch>
        </p:blipFill>
        <p:spPr bwMode="auto">
          <a:xfrm>
            <a:off x="1619672" y="2924944"/>
            <a:ext cx="5715000" cy="27813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592" y="404664"/>
            <a:ext cx="8229600" cy="1143000"/>
          </a:xfrm>
        </p:spPr>
        <p:txBody>
          <a:bodyPr>
            <a:normAutofit fontScale="90000"/>
          </a:bodyPr>
          <a:lstStyle/>
          <a:p>
            <a:r>
              <a:rPr lang="fr-FR" dirty="0">
                <a:solidFill>
                  <a:srgbClr val="00B050"/>
                </a:solidFill>
              </a:rPr>
              <a:t>I.3. systèmes  antigivrant  ou  dégivrant  </a:t>
            </a:r>
          </a:p>
        </p:txBody>
      </p:sp>
      <p:sp>
        <p:nvSpPr>
          <p:cNvPr id="3" name="Espace réservé du contenu 2"/>
          <p:cNvSpPr>
            <a:spLocks noGrp="1"/>
          </p:cNvSpPr>
          <p:nvPr>
            <p:ph idx="1"/>
          </p:nvPr>
        </p:nvSpPr>
        <p:spPr>
          <a:xfrm>
            <a:off x="457200" y="2276872"/>
            <a:ext cx="8229600" cy="3849291"/>
          </a:xfrm>
        </p:spPr>
        <p:txBody>
          <a:bodyPr/>
          <a:lstStyle/>
          <a:p>
            <a:r>
              <a:rPr lang="fr-FR" dirty="0"/>
              <a:t>Notons  qu’un système antigivrant est un système qui est conçu pour empêcher la formation de givre, </a:t>
            </a:r>
          </a:p>
          <a:p>
            <a:r>
              <a:rPr lang="fr-FR" dirty="0"/>
              <a:t>Alors qu’un système dégivrant est conçu pour éliminer du givrage déjà formé.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hlinkClick r:id="rId2"/>
              </a:rPr>
              <a:t>http://education.meteofrance.fr/lycee/animations/utiliser-les-animations-en-classe/fiche-pedagogique-comment-se-forme-une-tempete-</a:t>
            </a:r>
            <a:endParaRPr lang="fr-FR" dirty="0"/>
          </a:p>
          <a:p>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425</Words>
  <Application>Microsoft Office PowerPoint</Application>
  <PresentationFormat>Affichage à l'écran (4:3)</PresentationFormat>
  <Paragraphs>33</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Phénomènes Dangereux </vt:lpstr>
      <vt:lpstr>I. Brumes et Brouillards</vt:lpstr>
      <vt:lpstr>BRUME BROUILLARD      Brume      </vt:lpstr>
      <vt:lpstr>Brouillard   </vt:lpstr>
      <vt:lpstr>I.2. Le brouillard d'advection:</vt:lpstr>
      <vt:lpstr>I.2. Le brouillard d'évaporation:</vt:lpstr>
      <vt:lpstr>I.3. Le brouillard de rayonnement: </vt:lpstr>
      <vt:lpstr>I.4. Le brouillard de mélange</vt:lpstr>
      <vt:lpstr>I.5. Le brouillard de détente:</vt:lpstr>
      <vt:lpstr>II. Givrage</vt:lpstr>
      <vt:lpstr>II.1. Où y a t il un risque de rencontrer du givrage ?</vt:lpstr>
      <vt:lpstr>II.2. Quelles sont les parties de l’avion qui givrent le plus ?</vt:lpstr>
      <vt:lpstr>I.3. systèmes  antigivrant  ou  dégivrant  </vt:lpstr>
      <vt:lpstr>Diapositive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Phénomènes dangereux</dc:title>
  <dc:creator>astroboy</dc:creator>
  <cp:lastModifiedBy>physalp</cp:lastModifiedBy>
  <cp:revision>23</cp:revision>
  <dcterms:created xsi:type="dcterms:W3CDTF">2016-01-27T20:10:36Z</dcterms:created>
  <dcterms:modified xsi:type="dcterms:W3CDTF">2023-03-07T18:58:28Z</dcterms:modified>
</cp:coreProperties>
</file>